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21"/>
  </p:notesMasterIdLst>
  <p:sldIdLst>
    <p:sldId id="256" r:id="rId2"/>
    <p:sldId id="272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F16F5B-CD11-4BE0-8E30-1413E8FAAD2D}" type="datetimeFigureOut">
              <a:rPr lang="fa-IR" smtClean="0"/>
              <a:t>08/09/1436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A5D49D-A9A9-4B83-BC0D-401873017E2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88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5DCBA-A2F9-47BE-B69C-EC2C0630A048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BDB9-D78E-44BC-8F74-60E406C66CA5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466B-5E17-49C5-916D-CB0E20F00B8F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9BF0-3423-4F33-8278-9301FB936FED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BF04-8EF1-43CA-BE78-65FE36857D27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8B08-D8EC-4D31-978B-63C5FC2D548B}" type="datetime8">
              <a:rPr lang="fa-IR" smtClean="0"/>
              <a:t>مه 27،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3D3-F0F3-4755-AB68-C88ECDFCA6DA}" type="datetime8">
              <a:rPr lang="fa-IR" smtClean="0"/>
              <a:t>مه 27، 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4882-8B95-49C1-8051-8E08FDBC805C}" type="datetime8">
              <a:rPr lang="fa-IR" smtClean="0"/>
              <a:t>مه 27، 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6F1D-2A6A-45F7-8E7F-0F6752223031}" type="datetime8">
              <a:rPr lang="fa-IR" smtClean="0"/>
              <a:t>مه 27، 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BC1A-DB0E-4E97-88A6-5EF6BBD73187}" type="datetime8">
              <a:rPr lang="fa-IR" smtClean="0"/>
              <a:t>مه 27،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EF6F-9DCE-4AF8-8B51-F29BB58A84B2}" type="datetime8">
              <a:rPr lang="fa-IR" smtClean="0"/>
              <a:t>مه 27،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305D2C-790D-4CFF-8991-07E028E6E23A}" type="datetime8">
              <a:rPr lang="fa-IR" smtClean="0"/>
              <a:t>مه 27،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4DF8FE-D19F-473F-80CD-6965248D58DD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 آشنایی با تعاریف و اصطلاحات اندازه گیری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408712" cy="25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17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10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/>
          <a:lstStyle/>
          <a:p>
            <a:r>
              <a:rPr lang="fa-IR" sz="3600" dirty="0"/>
              <a:t>يكاي پايه(ي اندازه گيري)</a:t>
            </a:r>
            <a:r>
              <a:rPr lang="en-US" sz="3600" dirty="0"/>
              <a:t>Base </a:t>
            </a:r>
            <a:r>
              <a:rPr lang="en-US" sz="3600" dirty="0" smtClean="0"/>
              <a:t>unit of  </a:t>
            </a:r>
            <a:br>
              <a:rPr lang="en-US" sz="3600" dirty="0" smtClean="0"/>
            </a:br>
            <a:r>
              <a:rPr lang="en-US" sz="3600" dirty="0" smtClean="0"/>
              <a:t> measurement</a:t>
            </a:r>
            <a:r>
              <a:rPr lang="en-US" sz="3600" dirty="0"/>
              <a:t/>
            </a:r>
            <a:br>
              <a:rPr lang="en-US" sz="3600" dirty="0"/>
            </a:br>
            <a:endParaRPr lang="fa-I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يكاي </a:t>
            </a:r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اندازه گيري كميت پايه در يك دستگاه كميتهاي معين.</a:t>
            </a:r>
          </a:p>
          <a:p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در حال حاضر  </a:t>
            </a:r>
            <a:r>
              <a:rPr lang="en-US" dirty="0">
                <a:solidFill>
                  <a:schemeClr val="tx2"/>
                </a:solidFill>
                <a:cs typeface="B Nazanin" pitchFamily="2" charset="-78"/>
              </a:rPr>
              <a:t>SI</a:t>
            </a:r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بر اساس هفت يكاي پايه ي زير است.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8880"/>
            <a:ext cx="38036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/>
              <a:t>يكاي فرعي (اندازه گيري</a:t>
            </a:r>
            <a:r>
              <a:rPr lang="fa-IR" sz="2400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fa-I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26598"/>
            <a:ext cx="7747000" cy="352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chemeClr val="tx2"/>
                </a:solidFill>
              </a:rPr>
              <a:t>كوليس</a:t>
            </a:r>
            <a:r>
              <a:rPr lang="fa-IR" dirty="0"/>
              <a:t> وسيله اندازه گيري طول است كه دقيق تر از خط كش معمولي مي باشد . دقت كوليس به</a:t>
            </a:r>
          </a:p>
          <a:p>
            <a:r>
              <a:rPr lang="fa-IR" dirty="0"/>
              <a:t>چگونگي درجه بندي روي ورنيه بستگي دارد . كوليس از يك خط كش ثابت معمولي (مدرج بر حسب</a:t>
            </a:r>
          </a:p>
          <a:p>
            <a:r>
              <a:rPr lang="fa-IR" dirty="0"/>
              <a:t>سانتيمتر و ميلي متر) و يك قسمت متحرك (ورنيه) ساخته شده است . اين وسيله </a:t>
            </a:r>
            <a:r>
              <a:rPr lang="fa-IR" dirty="0" smtClean="0"/>
              <a:t> داراي سه </a:t>
            </a:r>
            <a:r>
              <a:rPr lang="fa-IR" dirty="0"/>
              <a:t>دهانه براي اندازه گيري مي باشد كه عبارتند از: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کولیس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33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13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کولیس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/>
                </a:solidFill>
              </a:rPr>
              <a:t> دهانه </a:t>
            </a:r>
            <a:r>
              <a:rPr lang="fa-IR" dirty="0">
                <a:solidFill>
                  <a:schemeClr val="tx2"/>
                </a:solidFill>
              </a:rPr>
              <a:t>بزرگ براي اندازه گيري ضخامت و قطرهاي </a:t>
            </a:r>
            <a:r>
              <a:rPr lang="fa-IR" dirty="0" smtClean="0">
                <a:solidFill>
                  <a:schemeClr val="tx2"/>
                </a:solidFill>
              </a:rPr>
              <a:t>خارجي</a:t>
            </a:r>
          </a:p>
          <a:p>
            <a:endParaRPr lang="fa-IR" dirty="0" smtClean="0">
              <a:solidFill>
                <a:schemeClr val="tx2"/>
              </a:solidFill>
            </a:endParaRPr>
          </a:p>
          <a:p>
            <a:r>
              <a:rPr lang="fa-IR" dirty="0" smtClean="0">
                <a:solidFill>
                  <a:schemeClr val="tx2"/>
                </a:solidFill>
              </a:rPr>
              <a:t> دهانه </a:t>
            </a:r>
            <a:r>
              <a:rPr lang="fa-IR" dirty="0">
                <a:solidFill>
                  <a:schemeClr val="tx2"/>
                </a:solidFill>
              </a:rPr>
              <a:t>مربوط به اندازه گيري قطر داخلي و داخل </a:t>
            </a:r>
            <a:r>
              <a:rPr lang="fa-IR" dirty="0" smtClean="0">
                <a:solidFill>
                  <a:schemeClr val="tx2"/>
                </a:solidFill>
              </a:rPr>
              <a:t>شيارها</a:t>
            </a:r>
          </a:p>
          <a:p>
            <a:endParaRPr lang="fa-IR" dirty="0">
              <a:solidFill>
                <a:schemeClr val="tx2"/>
              </a:solidFill>
            </a:endParaRPr>
          </a:p>
          <a:p>
            <a:r>
              <a:rPr lang="fa-IR" dirty="0" smtClean="0">
                <a:solidFill>
                  <a:schemeClr val="tx2"/>
                </a:solidFill>
              </a:rPr>
              <a:t> </a:t>
            </a:r>
            <a:r>
              <a:rPr lang="fa-IR" dirty="0">
                <a:solidFill>
                  <a:schemeClr val="tx2"/>
                </a:solidFill>
              </a:rPr>
              <a:t>قسمت عمق سنج كه براي درون سوراخ و اندازه گيري عمق بكار </a:t>
            </a:r>
            <a:r>
              <a:rPr lang="fa-IR" dirty="0" smtClean="0">
                <a:solidFill>
                  <a:schemeClr val="tx2"/>
                </a:solidFill>
              </a:rPr>
              <a:t>مي رود.</a:t>
            </a:r>
            <a:endParaRPr lang="fa-IR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365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ريزسنج (ميكرومتر) وسيله اي است كه دقيق تر از كوليس بوده و معمولاً براي دقت هاي بالا </a:t>
            </a:r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بكارمي </a:t>
            </a:r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رود. </a:t>
            </a:r>
            <a:endParaRPr lang="fa-IR" dirty="0" smtClean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اين </a:t>
            </a:r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وسيله از يك استوانه ثابت مدرج و يك استوانة متحرك مدرج كه مي تواند روي </a:t>
            </a:r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استوانه ثابت </a:t>
            </a:r>
            <a:r>
              <a:rPr lang="fa-IR" dirty="0">
                <a:solidFill>
                  <a:schemeClr val="tx2"/>
                </a:solidFill>
                <a:cs typeface="B Nazanin" pitchFamily="2" charset="-78"/>
              </a:rPr>
              <a:t>مدرج بچرخد و جابجا </a:t>
            </a:r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شود.</a:t>
            </a:r>
            <a:endParaRPr lang="fa-IR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میکرومتر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0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15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48680"/>
            <a:ext cx="7756263" cy="1440160"/>
          </a:xfrm>
        </p:spPr>
        <p:txBody>
          <a:bodyPr/>
          <a:lstStyle/>
          <a:p>
            <a:r>
              <a:rPr lang="fa-IR" sz="2000" dirty="0">
                <a:cs typeface="B Nazanin" pitchFamily="2" charset="-78"/>
              </a:rPr>
              <a:t>فرض كنيد دها نه ريزسنج پس از چندين دور چرخش مقداري باز شده است، حال براي خواندن </a:t>
            </a:r>
            <a:r>
              <a:rPr lang="fa-IR" sz="2000" dirty="0" smtClean="0">
                <a:cs typeface="B Nazanin" pitchFamily="2" charset="-78"/>
              </a:rPr>
              <a:t>اين مقدار </a:t>
            </a:r>
            <a:r>
              <a:rPr lang="fa-IR" sz="2000" dirty="0">
                <a:cs typeface="B Nazanin" pitchFamily="2" charset="-78"/>
              </a:rPr>
              <a:t>تعداد ميلي مترها را مي توان از روي استوانة ثابت خوانده و با كسري از ميلي متر كه بر </a:t>
            </a:r>
            <a:r>
              <a:rPr lang="fa-IR" sz="2000" dirty="0" smtClean="0">
                <a:cs typeface="B Nazanin" pitchFamily="2" charset="-78"/>
              </a:rPr>
              <a:t>روياستوانة </a:t>
            </a:r>
            <a:r>
              <a:rPr lang="fa-IR" sz="2000" dirty="0">
                <a:cs typeface="B Nazanin" pitchFamily="2" charset="-78"/>
              </a:rPr>
              <a:t>متحرك خوانده مي شود جمع كرد و مقدار جابجايي را اندازه گيري </a:t>
            </a:r>
            <a:r>
              <a:rPr lang="fa-IR" sz="2000" dirty="0" smtClean="0">
                <a:cs typeface="B Nazanin" pitchFamily="2" charset="-78"/>
              </a:rPr>
              <a:t>نمود.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204864"/>
            <a:ext cx="7747000" cy="38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توزین</a:t>
            </a:r>
            <a:endParaRPr lang="fa-IR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5624"/>
          <a:stretch>
            <a:fillRect/>
          </a:stretch>
        </p:blipFill>
        <p:spPr>
          <a:xfrm rot="618285">
            <a:off x="2718822" y="438181"/>
            <a:ext cx="4772156" cy="42632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20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/>
                </a:solidFill>
              </a:rPr>
              <a:t>ترازو ها دارای انواع مختلفی می  باشند به شرح زیر:</a:t>
            </a:r>
          </a:p>
          <a:p>
            <a:r>
              <a:rPr lang="fa-IR" dirty="0" smtClean="0">
                <a:solidFill>
                  <a:schemeClr val="tx2"/>
                </a:solidFill>
              </a:rPr>
              <a:t>ترازوی یک کفه ای</a:t>
            </a:r>
          </a:p>
          <a:p>
            <a:r>
              <a:rPr lang="fa-IR" dirty="0" smtClean="0">
                <a:solidFill>
                  <a:schemeClr val="tx2"/>
                </a:solidFill>
              </a:rPr>
              <a:t>ترازوی دو کفه ای</a:t>
            </a:r>
          </a:p>
          <a:p>
            <a:r>
              <a:rPr lang="fa-IR" dirty="0" smtClean="0">
                <a:solidFill>
                  <a:schemeClr val="tx2"/>
                </a:solidFill>
              </a:rPr>
              <a:t>ترازو دیجیتال 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17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توزین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3"/>
            <a:ext cx="430907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9325"/>
            <a:ext cx="285750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9" y="4909998"/>
            <a:ext cx="2808312" cy="17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/>
                </a:solidFill>
              </a:rPr>
              <a:t>قبل از وزن کردن باید کفه های ترازو تمیز باشد.</a:t>
            </a:r>
          </a:p>
          <a:p>
            <a:r>
              <a:rPr lang="fa-IR" dirty="0" smtClean="0">
                <a:solidFill>
                  <a:schemeClr val="tx2"/>
                </a:solidFill>
              </a:rPr>
              <a:t>ماده ای را که می خواهید وزن کنید روی کفه ی ترازو نریزید، بلکه یک ظرف یا کاغذ را روی ترازو وزن  کنید و بعد ماده ی مورد نظر را داخل آن بریزید و وزن نمایید.</a:t>
            </a:r>
          </a:p>
          <a:p>
            <a:r>
              <a:rPr lang="fa-IR" dirty="0" smtClean="0">
                <a:solidFill>
                  <a:schemeClr val="tx2"/>
                </a:solidFill>
              </a:rPr>
              <a:t>هیچ گاه ظروف را در حالت داغ و حتی گرم وزن نکنید.(چرا؟)</a:t>
            </a:r>
          </a:p>
          <a:p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18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 توزین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58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>
          <a:xfrm rot="947208">
            <a:off x="2039213" y="752359"/>
            <a:ext cx="5516918" cy="50061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64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2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 descr="C:\Users\asalak\Desktop\آز\thJ4D9EI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331236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alak\Desktop\آز\thL0K10E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328">
            <a:off x="590121" y="2467384"/>
            <a:ext cx="2857500" cy="237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6216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56288"/>
            <a:ext cx="2381250" cy="236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9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260648"/>
            <a:ext cx="7754713" cy="35283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پايه </a:t>
            </a:r>
            <a:r>
              <a:rPr lang="ar-SA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>هاي علم فيزيك كميتهاي فيزيكي هستند كه براي بيان قوانين فيزيك بكار مي روند مانند: طول ؛ جرم ؛ زمان ؛ نيرو ؛ سرعت ؛ چگالي ؛ مقاومت ؛ دما ؛ جريان الكتريكي و </a:t>
            </a: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..</a:t>
            </a:r>
            <a: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</a:br>
            <a:r>
              <a:rPr lang="fa-IR" altLang="ar-SA" sz="2000" dirty="0">
                <a:latin typeface="Cambria"/>
                <a:ea typeface="Times New Roman" pitchFamily="18" charset="0"/>
                <a:cs typeface="B Nazanin" pitchFamily="2" charset="-78"/>
              </a:rPr>
              <a:t/>
            </a:r>
            <a:br>
              <a:rPr lang="fa-IR" altLang="ar-SA" sz="2000" dirty="0">
                <a:latin typeface="Cambria"/>
                <a:ea typeface="Times New Roman" pitchFamily="18" charset="0"/>
                <a:cs typeface="B Nazanin" pitchFamily="2" charset="-78"/>
              </a:rPr>
            </a:b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اداره </a:t>
            </a:r>
            <a:r>
              <a:rPr lang="ar-SA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>بين المللي اوزان و مقياسها در سال 1875 در پاريس تاسيس گرديد و اولين اجلاس اين مجمع در سال 1889 برگزار </a:t>
            </a: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گرديد</a:t>
            </a:r>
            <a:r>
              <a:rPr lang="fa-IR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.</a:t>
            </a:r>
            <a:br>
              <a:rPr lang="fa-IR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</a:br>
            <a: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</a:br>
            <a: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>1971</a:t>
            </a:r>
            <a:r>
              <a:rPr lang="ar-SA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>: چهاردهمين مجمع عمومي اوزان و مقياسها 7 كميت مندرج در جدول </a:t>
            </a:r>
            <a:r>
              <a:rPr lang="fa-IR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زی</a:t>
            </a: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ر</a:t>
            </a:r>
            <a:r>
              <a:rPr lang="fa-IR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 را </a:t>
            </a: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بعنوان </a:t>
            </a:r>
            <a:r>
              <a:rPr lang="ar-SA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>يكاهاي اصلي انتخاب </a:t>
            </a:r>
            <a:r>
              <a:rPr lang="ar-SA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نمودند</a:t>
            </a:r>
            <a:r>
              <a:rPr lang="fa-IR" altLang="ar-SA" sz="2000" dirty="0" smtClean="0">
                <a:latin typeface="Mistral" pitchFamily="66" charset="0"/>
                <a:ea typeface="Times New Roman" pitchFamily="18" charset="0"/>
                <a:cs typeface="B Nazanin" pitchFamily="2" charset="-78"/>
              </a:rPr>
              <a:t>.</a:t>
            </a:r>
            <a: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</a:br>
            <a: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fa-IR" altLang="ar-SA" sz="2000" dirty="0">
                <a:latin typeface="Mistral" pitchFamily="66" charset="0"/>
                <a:ea typeface="Times New Roman" pitchFamily="18" charset="0"/>
                <a:cs typeface="B Nazanin" pitchFamily="2" charset="-78"/>
              </a:rPr>
            </a:br>
            <a:endParaRPr lang="fa-IR" sz="2000" dirty="0">
              <a:latin typeface="Mistral" pitchFamily="66" charset="0"/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7814"/>
            <a:ext cx="2710407" cy="30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8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اولين استانداردهاي مورد استفاده بشر بر اساس بعضي از اعضاي بدن يك فرد متوسط القامه يا حكام محلي تعريف گرديده: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 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ضخامت انگشت؛ پهناي دست؛ طول وجب دست؛ طول بازو؛ طول پا و ...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حدود 4000 سال پيش در مصر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؛ رامسس دوم؛ كيوبيت </a:t>
            </a:r>
            <a:r>
              <a:rPr lang="en-US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(Cubit)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 كه 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طول 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ساعد فرعون را بعنوان 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استاندارد 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 طول بيان كرد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 ( 46.3 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سانتي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متر</a:t>
            </a:r>
            <a:r>
              <a:rPr lang="ar-SA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)</a:t>
            </a: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.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850 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: طول پاي پادشاه آلفرد انگليس بعنوان ”فوت“ تعريف </a:t>
            </a: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گرديد. 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11</a:t>
            </a:r>
            <a:r>
              <a:rPr lang="fa-IR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30</a:t>
            </a: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: هنري اول واحد اندازه گيري يارد عبارت بود از فاصله نوك دماغ تا نوك شست مورد استفاده قرارداد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 algn="ctr">
              <a:buClr>
                <a:srgbClr val="FF3300"/>
              </a:buClr>
              <a:buSzPct val="70000"/>
              <a:buNone/>
            </a:pPr>
            <a:r>
              <a:rPr lang="fa-IR" altLang="ar-SA" dirty="0">
                <a:solidFill>
                  <a:schemeClr val="tx2"/>
                </a:solidFill>
                <a:ea typeface="Times New Roman" pitchFamily="18" charset="0"/>
                <a:cs typeface="Mitra" pitchFamily="2" charset="-78"/>
              </a:rPr>
              <a:t>در همان زمان ”اينچ“ بعنوان پهناي انگشت شست تعريف گرديد</a:t>
            </a: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1528: جين فرنل فاصله بين شهر پاريس و آمينس در راستاي نصف النهار طولي بعنوان مرجع طول معرفي </a:t>
            </a:r>
            <a:r>
              <a:rPr lang="ar-SA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كرد</a:t>
            </a: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.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1576: واحد اندازه گيري فوت عبارت بود از طول متوسط اندازه پا مورد استفاده قرار </a:t>
            </a:r>
            <a:r>
              <a:rPr lang="ar-SA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گرفت</a:t>
            </a: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.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1680: گابريل موتون مرجع طول را نصف النهار طولي كه يك دقيقه (از زاويه) را پوشش دهد معرفي </a:t>
            </a:r>
            <a:r>
              <a:rPr lang="ar-SA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نمود</a:t>
            </a:r>
            <a:r>
              <a:rPr lang="fa-IR" altLang="ar-SA" dirty="0" smtClean="0">
                <a:solidFill>
                  <a:srgbClr val="000000"/>
                </a:solidFill>
                <a:ea typeface="Times New Roman" pitchFamily="18" charset="0"/>
                <a:cs typeface="Mitra" pitchFamily="2" charset="-78"/>
              </a:rPr>
              <a:t>.</a:t>
            </a:r>
            <a:endParaRPr lang="ar-SA" altLang="ar-SA" dirty="0">
              <a:solidFill>
                <a:srgbClr val="000000"/>
              </a:solidFill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استاندارد متر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12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استاندارد متر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5</a:t>
            </a:fld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4" y="2248335"/>
            <a:ext cx="6407451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chemeClr val="tx2"/>
                </a:solidFill>
              </a:rPr>
              <a:t>1983: هفدهمين مجمع عمومي اوزان و مقياسها: يك متر؛ مسافتي است كه نور ليزر مادون قرمز در خلا در مدت 299.792.458/1 ثانيه مي پيمايد</a:t>
            </a:r>
          </a:p>
          <a:p>
            <a:r>
              <a:rPr lang="fa-IR" dirty="0">
                <a:solidFill>
                  <a:schemeClr val="tx2"/>
                </a:solidFill>
              </a:rPr>
              <a:t>تعيين فاصله ماه از كره زمين:</a:t>
            </a:r>
          </a:p>
          <a:p>
            <a:r>
              <a:rPr lang="fa-IR" dirty="0">
                <a:solidFill>
                  <a:schemeClr val="tx2"/>
                </a:solidFill>
              </a:rPr>
              <a:t>در سال 1970 فضانورد آپالو يك رفلكتور آينه اي در سطح كره ماه قرارداد . يك پالس نور از زمين به ماه فرستاده شد و انعكاس آن دريافت شد</a:t>
            </a:r>
          </a:p>
          <a:p>
            <a:r>
              <a:rPr lang="fa-IR" dirty="0">
                <a:solidFill>
                  <a:schemeClr val="tx2"/>
                </a:solidFill>
              </a:rPr>
              <a:t>زمان رفت و برگشت نور اندازه گيري شد و با ضربدر سرعت نور متوسط مسافت يعني 384.4 ميليون متر با دقت 2 تا 3 سانتيمتر محاسبه </a:t>
            </a:r>
            <a:r>
              <a:rPr lang="fa-IR" dirty="0" smtClean="0">
                <a:solidFill>
                  <a:schemeClr val="tx2"/>
                </a:solidFill>
              </a:rPr>
              <a:t>گرديد. </a:t>
            </a:r>
            <a:endParaRPr lang="fa-IR" dirty="0">
              <a:solidFill>
                <a:schemeClr val="tx2"/>
              </a:solidFill>
            </a:endParaRPr>
          </a:p>
          <a:p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استاندارد متر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86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fa-IR" altLang="ar-SA" sz="2000" b="1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تاريخچه </a:t>
            </a:r>
            <a:r>
              <a:rPr lang="ar-SA" altLang="ar-SA" sz="2000" b="1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استاندارد جرم</a:t>
            </a:r>
            <a:endParaRPr lang="fa-IR" altLang="ar-SA" sz="2000" b="1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در سال 1870 دانشمند فرانسوي به نام لوئيس جرم حجم آب تقطير شده در نقطه انجماد را براي وزن ارايه نمود</a:t>
            </a: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در سال 1879 يوهانسون ماتري با آلياژ </a:t>
            </a:r>
            <a:r>
              <a:rPr lang="ar-SA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پلاتين ايريديوم </a:t>
            </a: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(يك ماده ثابت) را معرفي نمود و جايگزين تعريف آب </a:t>
            </a:r>
            <a:r>
              <a:rPr lang="fa-IR" altLang="ar-SA" sz="2000" dirty="0" smtClean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گرديد</a:t>
            </a:r>
            <a:endParaRPr lang="en-US" altLang="ar-SA" sz="2000" b="1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endParaRPr lang="en-US" altLang="ar-SA" sz="2000" b="1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sz="2000" b="1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استاندارد جرم</a:t>
            </a:r>
            <a:endParaRPr lang="fa-IR" altLang="ar-SA" sz="2000" b="1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ar-SA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1889: اولين مجمع عمومي اوزان و مقياسها استاندارد جرم را چنين تعريف نمود</a:t>
            </a:r>
            <a:endParaRPr lang="fa-IR" altLang="ar-SA" sz="2000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 </a:t>
            </a:r>
            <a:r>
              <a:rPr lang="ar-SA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يك كيلوگرم ؛ معادل جرم استوانه اي از پلاتين</a:t>
            </a: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90% و</a:t>
            </a:r>
            <a:r>
              <a:rPr lang="ar-SA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 ايريديوم </a:t>
            </a:r>
            <a:r>
              <a:rPr lang="fa-IR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10% </a:t>
            </a:r>
            <a:r>
              <a:rPr lang="ar-SA" altLang="ar-SA" sz="2000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است كه در اداره بين المللي اوزان و مقياسها واقع در شهر سور فرانسه نگهداري مي شود.</a:t>
            </a:r>
            <a:endParaRPr lang="fa-IR" altLang="ar-SA" sz="2000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endParaRPr lang="fa-IR" altLang="ar-SA" sz="2000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endParaRPr lang="fa-IR" sz="2000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7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استاندارد جرم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1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SzPct val="70000"/>
              <a:buFont typeface="Wingdings" pitchFamily="2" charset="2"/>
              <a:buChar char="q"/>
            </a:pPr>
            <a:r>
              <a:rPr lang="ar-SA" altLang="ar-SA" b="1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استاندارد زمان</a:t>
            </a:r>
            <a:endParaRPr lang="fa-IR" altLang="ar-SA" b="1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1967: سيزدهمين مجمع عمومي اوزان و مقياسها استاندارد زمان را چنين تعريف نمود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يك ثانيه ؛ معادل 9.192.631.770 برابر دوره تناوب گذر بين دو تراز اتم سزيم 133 مي باشد</a:t>
            </a:r>
            <a:endParaRPr lang="fa-IR" altLang="ar-SA" dirty="0">
              <a:solidFill>
                <a:srgbClr val="000000"/>
              </a:solidFill>
              <a:ea typeface="Times New Roman" pitchFamily="18" charset="0"/>
              <a:cs typeface="B Nazanin" pitchFamily="2" charset="-78"/>
            </a:endParaRPr>
          </a:p>
          <a:p>
            <a:pPr lvl="1">
              <a:buClr>
                <a:srgbClr val="FF3300"/>
              </a:buClr>
              <a:buSzPct val="70000"/>
              <a:buFont typeface="Wingdings" pitchFamily="2" charset="2"/>
              <a:buChar char="§"/>
            </a:pPr>
            <a:r>
              <a:rPr lang="ar-SA" altLang="ar-SA" dirty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دقت ساعتهاي بلور كوارتز حداكثر 0.02 ثانيه در سال است ولي ساعتهاي اتمي حداقل 1 ثانيه در 6000 سال مي باشد</a:t>
            </a:r>
          </a:p>
          <a:p>
            <a:endParaRPr lang="fa-IR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8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استاندارد زمان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5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chemeClr val="tx2"/>
                </a:solidFill>
              </a:rPr>
              <a:t>كميت اندازه گيري </a:t>
            </a:r>
            <a:r>
              <a:rPr lang="en-US" dirty="0">
                <a:solidFill>
                  <a:schemeClr val="tx2"/>
                </a:solidFill>
              </a:rPr>
              <a:t>Quantity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fa-IR" dirty="0"/>
              <a:t>خصيصه ي ذاتي يك پديده، جسم يا ماده كه بتوان به طور كيفي تشخيص داد و به طور كمي تعيين كرد.</a:t>
            </a:r>
          </a:p>
          <a:p>
            <a:r>
              <a:rPr lang="fa-IR" dirty="0"/>
              <a:t>مثال: طول، زمان، جرم، دما، مقاومت الكتريكي، مقدار غلظت ماده</a:t>
            </a:r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r>
              <a:rPr lang="fa-IR" dirty="0">
                <a:solidFill>
                  <a:schemeClr val="tx2"/>
                </a:solidFill>
              </a:rPr>
              <a:t>كميت پايه </a:t>
            </a:r>
            <a:r>
              <a:rPr lang="en-US" dirty="0">
                <a:solidFill>
                  <a:schemeClr val="tx2"/>
                </a:solidFill>
              </a:rPr>
              <a:t>Base Quantity</a:t>
            </a:r>
          </a:p>
          <a:p>
            <a:r>
              <a:rPr lang="fa-IR" dirty="0"/>
              <a:t>كميتي از يك دستگاه كميتها كه بنا به قرارداد عملا مستقل از بقيه ي كميتها پذيرفته مي شود.</a:t>
            </a:r>
          </a:p>
          <a:p>
            <a:r>
              <a:rPr lang="fa-IR" dirty="0"/>
              <a:t>مثال: </a:t>
            </a:r>
            <a:r>
              <a:rPr lang="fa-IR" dirty="0" smtClean="0"/>
              <a:t>كميتهاي طول، جرم و زمان در رشته ي مكانيك عموما كميتهاي پايه </a:t>
            </a:r>
            <a:endParaRPr lang="fa-IR" dirty="0"/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8FE-D19F-473F-80CD-6965248D58DD}" type="slidenum">
              <a:rPr lang="fa-IR" smtClean="0"/>
              <a:t>9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تعاریف-کمیتها و یکا ها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70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272</TotalTime>
  <Words>908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                 آشنایی با تعاریف و اصطلاحات اندازه گیری</vt:lpstr>
      <vt:lpstr>PowerPoint Presentation</vt:lpstr>
      <vt:lpstr>پايه هاي علم فيزيك كميتهاي فيزيكي هستند كه براي بيان قوانين فيزيك بكار مي روند مانند: طول ؛ جرم ؛ زمان ؛ نيرو ؛ سرعت ؛ چگالي ؛ مقاومت ؛ دما ؛ جريان الكتريكي و ..  اداره بين المللي اوزان و مقياسها در سال 1875 در پاريس تاسيس گرديد و اولين اجلاس اين مجمع در سال 1889 برگزار گرديد.  1971: چهاردهمين مجمع عمومي اوزان و مقياسها 7 كميت مندرج در جدول زیر را بعنوان يكاهاي اصلي انتخاب نمودند.  </vt:lpstr>
      <vt:lpstr>تاریخچه استاندارد متر</vt:lpstr>
      <vt:lpstr>تاریخچه استاندارد متر</vt:lpstr>
      <vt:lpstr>استاندارد متر</vt:lpstr>
      <vt:lpstr>تاریخچه استاندارد جرم</vt:lpstr>
      <vt:lpstr>تاریخچه استاندارد زمان</vt:lpstr>
      <vt:lpstr>تعاریف-کمیتها و یکا ها </vt:lpstr>
      <vt:lpstr>يكاي پايه(ي اندازه گيري)Base unit of    measurement </vt:lpstr>
      <vt:lpstr>يكاي فرعي (اندازه گيري) </vt:lpstr>
      <vt:lpstr>کولیس</vt:lpstr>
      <vt:lpstr>کولیس</vt:lpstr>
      <vt:lpstr>میکرومتر</vt:lpstr>
      <vt:lpstr>فرض كنيد دها نه ريزسنج پس از چندين دور چرخش مقداري باز شده است، حال براي خواندن اين مقدار تعداد ميلي مترها را مي توان از روي استوانة ثابت خوانده و با كسري از ميلي متر كه بر روياستوانة متحرك خوانده مي شود جمع كرد و مقدار جابجايي را اندازه گيري نمود.</vt:lpstr>
      <vt:lpstr>توزین</vt:lpstr>
      <vt:lpstr>توزین</vt:lpstr>
      <vt:lpstr>اصول توزین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asalak</dc:creator>
  <cp:lastModifiedBy>asalak</cp:lastModifiedBy>
  <cp:revision>26</cp:revision>
  <dcterms:created xsi:type="dcterms:W3CDTF">2015-05-23T12:30:16Z</dcterms:created>
  <dcterms:modified xsi:type="dcterms:W3CDTF">2015-05-27T12:45:12Z</dcterms:modified>
</cp:coreProperties>
</file>